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8"/>
    <p:sldId id="257" r:id="rId29"/>
    <p:sldId id="258" r:id="rId30"/>
    <p:sldId id="259" r:id="rId31"/>
    <p:sldId id="260" r:id="rId32"/>
    <p:sldId id="261" r:id="rId33"/>
    <p:sldId id="262" r:id="rId34"/>
    <p:sldId id="263" r:id="rId35"/>
    <p:sldId id="264" r:id="rId36"/>
    <p:sldId id="265" r:id="rId37"/>
    <p:sldId id="266" r:id="rId38"/>
    <p:sldId id="267" r:id="rId39"/>
    <p:sldId id="268" r:id="rId40"/>
    <p:sldId id="269" r:id="rId41"/>
    <p:sldId id="270" r:id="rId42"/>
    <p:sldId id="271" r:id="rId43"/>
    <p:sldId id="272" r:id="rId44"/>
    <p:sldId id="273" r:id="rId45"/>
    <p:sldId id="274" r:id="rId46"/>
    <p:sldId id="275" r:id="rId47"/>
    <p:sldId id="276" r:id="rId48"/>
    <p:sldId id="277" r:id="rId49"/>
    <p:sldId id="278" r:id="rId50"/>
    <p:sldId id="279" r:id="rId51"/>
    <p:sldId id="280" r:id="rId52"/>
    <p:sldId id="281" r:id="rId53"/>
    <p:sldId id="282" r:id="rId54"/>
    <p:sldId id="283" r:id="rId55"/>
  </p:sldIdLst>
  <p:sldSz cx="18288000" cy="10287000"/>
  <p:notesSz cx="6858000" cy="9144000"/>
  <p:embeddedFontLst>
    <p:embeddedFont>
      <p:font typeface="Aileron Regular" charset="1" panose="00000500000000000000"/>
      <p:regular r:id="rId6"/>
    </p:embeddedFont>
    <p:embeddedFont>
      <p:font typeface="Aileron Regular Bold" charset="1" panose="00000800000000000000"/>
      <p:regular r:id="rId7"/>
    </p:embeddedFont>
    <p:embeddedFont>
      <p:font typeface="Aileron Regular Italics" charset="1" panose="00000500000000000000"/>
      <p:regular r:id="rId8"/>
    </p:embeddedFont>
    <p:embeddedFont>
      <p:font typeface="Aileron Regular Bold Italics" charset="1" panose="00000800000000000000"/>
      <p:regular r:id="rId9"/>
    </p:embeddedFont>
    <p:embeddedFont>
      <p:font typeface="Arimo" charset="1" panose="020B0604020202020204"/>
      <p:regular r:id="rId10"/>
    </p:embeddedFont>
    <p:embeddedFont>
      <p:font typeface="Arimo Bold" charset="1" panose="020B0704020202020204"/>
      <p:regular r:id="rId11"/>
    </p:embeddedFont>
    <p:embeddedFont>
      <p:font typeface="Arimo Italics" charset="1" panose="020B0604020202090204"/>
      <p:regular r:id="rId12"/>
    </p:embeddedFont>
    <p:embeddedFont>
      <p:font typeface="Arimo Bold Italics" charset="1" panose="020B0704020202090204"/>
      <p:regular r:id="rId13"/>
    </p:embeddedFont>
    <p:embeddedFont>
      <p:font typeface="Kollektif" charset="1" panose="020B0604020101010102"/>
      <p:regular r:id="rId14"/>
    </p:embeddedFont>
    <p:embeddedFont>
      <p:font typeface="Kollektif Bold" charset="1" panose="020B0604020101010102"/>
      <p:regular r:id="rId15"/>
    </p:embeddedFont>
    <p:embeddedFont>
      <p:font typeface="Kollektif Italics" charset="1" panose="020B0604020101010102"/>
      <p:regular r:id="rId16"/>
    </p:embeddedFont>
    <p:embeddedFont>
      <p:font typeface="Kollektif Bold Italics" charset="1" panose="020B0604020101010102"/>
      <p:regular r:id="rId17"/>
    </p:embeddedFont>
    <p:embeddedFont>
      <p:font typeface="Aileron Heavy" charset="1" panose="00000A00000000000000"/>
      <p:regular r:id="rId18"/>
    </p:embeddedFont>
    <p:embeddedFont>
      <p:font typeface="Aileron Heavy Bold" charset="1" panose="00000A00000000000000"/>
      <p:regular r:id="rId19"/>
    </p:embeddedFont>
    <p:embeddedFont>
      <p:font typeface="Aileron Heavy Italics" charset="1" panose="00000A00000000000000"/>
      <p:regular r:id="rId20"/>
    </p:embeddedFont>
    <p:embeddedFont>
      <p:font typeface="Aileron Heavy Bold Italics" charset="1" panose="00000A00000000000000"/>
      <p:regular r:id="rId21"/>
    </p:embeddedFont>
    <p:embeddedFont>
      <p:font typeface="Open Sans Light" charset="1" panose="020B0306030504020204"/>
      <p:regular r:id="rId22"/>
    </p:embeddedFont>
    <p:embeddedFont>
      <p:font typeface="Open Sans Light Bold" charset="1" panose="020B0806030504020204"/>
      <p:regular r:id="rId23"/>
    </p:embeddedFont>
    <p:embeddedFont>
      <p:font typeface="Open Sans Light Italics" charset="1" panose="020B0306030504020204"/>
      <p:regular r:id="rId24"/>
    </p:embeddedFont>
    <p:embeddedFont>
      <p:font typeface="Open Sans Light Bold Italics" charset="1" panose="020B0806030504020204"/>
      <p:regular r:id="rId25"/>
    </p:embeddedFont>
    <p:embeddedFont>
      <p:font typeface="Open Sans Extra Bold" charset="1" panose="020B0906030804020204"/>
      <p:regular r:id="rId26"/>
    </p:embeddedFont>
    <p:embeddedFont>
      <p:font typeface="Open Sans Extra Bold Italics" charset="1" panose="020B0906030804020204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slides/slide1.xml" Type="http://schemas.openxmlformats.org/officeDocument/2006/relationships/slide"/><Relationship Id="rId29" Target="slides/slide2.xml" Type="http://schemas.openxmlformats.org/officeDocument/2006/relationships/slide"/><Relationship Id="rId3" Target="viewProps.xml" Type="http://schemas.openxmlformats.org/officeDocument/2006/relationships/viewProps"/><Relationship Id="rId30" Target="slides/slide3.xml" Type="http://schemas.openxmlformats.org/officeDocument/2006/relationships/slide"/><Relationship Id="rId31" Target="slides/slide4.xml" Type="http://schemas.openxmlformats.org/officeDocument/2006/relationships/slide"/><Relationship Id="rId32" Target="slides/slide5.xml" Type="http://schemas.openxmlformats.org/officeDocument/2006/relationships/slide"/><Relationship Id="rId33" Target="slides/slide6.xml" Type="http://schemas.openxmlformats.org/officeDocument/2006/relationships/slide"/><Relationship Id="rId34" Target="slides/slide7.xml" Type="http://schemas.openxmlformats.org/officeDocument/2006/relationships/slide"/><Relationship Id="rId35" Target="slides/slide8.xml" Type="http://schemas.openxmlformats.org/officeDocument/2006/relationships/slide"/><Relationship Id="rId36" Target="slides/slide9.xml" Type="http://schemas.openxmlformats.org/officeDocument/2006/relationships/slide"/><Relationship Id="rId37" Target="slides/slide10.xml" Type="http://schemas.openxmlformats.org/officeDocument/2006/relationships/slide"/><Relationship Id="rId38" Target="slides/slide11.xml" Type="http://schemas.openxmlformats.org/officeDocument/2006/relationships/slide"/><Relationship Id="rId39" Target="slides/slide12.xml" Type="http://schemas.openxmlformats.org/officeDocument/2006/relationships/slide"/><Relationship Id="rId4" Target="theme/theme1.xml" Type="http://schemas.openxmlformats.org/officeDocument/2006/relationships/theme"/><Relationship Id="rId40" Target="slides/slide13.xml" Type="http://schemas.openxmlformats.org/officeDocument/2006/relationships/slide"/><Relationship Id="rId41" Target="slides/slide14.xml" Type="http://schemas.openxmlformats.org/officeDocument/2006/relationships/slide"/><Relationship Id="rId42" Target="slides/slide15.xml" Type="http://schemas.openxmlformats.org/officeDocument/2006/relationships/slide"/><Relationship Id="rId43" Target="slides/slide16.xml" Type="http://schemas.openxmlformats.org/officeDocument/2006/relationships/slide"/><Relationship Id="rId44" Target="slides/slide17.xml" Type="http://schemas.openxmlformats.org/officeDocument/2006/relationships/slide"/><Relationship Id="rId45" Target="slides/slide18.xml" Type="http://schemas.openxmlformats.org/officeDocument/2006/relationships/slide"/><Relationship Id="rId46" Target="slides/slide19.xml" Type="http://schemas.openxmlformats.org/officeDocument/2006/relationships/slide"/><Relationship Id="rId47" Target="slides/slide20.xml" Type="http://schemas.openxmlformats.org/officeDocument/2006/relationships/slide"/><Relationship Id="rId48" Target="slides/slide21.xml" Type="http://schemas.openxmlformats.org/officeDocument/2006/relationships/slide"/><Relationship Id="rId49" Target="slides/slide22.xml" Type="http://schemas.openxmlformats.org/officeDocument/2006/relationships/slide"/><Relationship Id="rId5" Target="tableStyles.xml" Type="http://schemas.openxmlformats.org/officeDocument/2006/relationships/tableStyles"/><Relationship Id="rId50" Target="slides/slide23.xml" Type="http://schemas.openxmlformats.org/officeDocument/2006/relationships/slide"/><Relationship Id="rId51" Target="slides/slide24.xml" Type="http://schemas.openxmlformats.org/officeDocument/2006/relationships/slide"/><Relationship Id="rId52" Target="slides/slide25.xml" Type="http://schemas.openxmlformats.org/officeDocument/2006/relationships/slide"/><Relationship Id="rId53" Target="slides/slide26.xml" Type="http://schemas.openxmlformats.org/officeDocument/2006/relationships/slide"/><Relationship Id="rId54" Target="slides/slide27.xml" Type="http://schemas.openxmlformats.org/officeDocument/2006/relationships/slide"/><Relationship Id="rId55" Target="slides/slide28.xml" Type="http://schemas.openxmlformats.org/officeDocument/2006/relationships/slide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jpe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17.png" Type="http://schemas.openxmlformats.org/officeDocument/2006/relationships/image"/><Relationship Id="rId5" Target="../media/image18.svg" Type="http://schemas.openxmlformats.org/officeDocument/2006/relationships/image"/><Relationship Id="rId6" Target="../media/image19.png" Type="http://schemas.openxmlformats.org/officeDocument/2006/relationships/image"/><Relationship Id="rId7" Target="../media/image20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17.png" Type="http://schemas.openxmlformats.org/officeDocument/2006/relationships/image"/><Relationship Id="rId5" Target="../media/image18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4.sv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4.sv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4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4.sv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4.sv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4.svg" Type="http://schemas.openxmlformats.org/officeDocument/2006/relationships/image"/><Relationship Id="rId4" Target="../media/image25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4.svg" Type="http://schemas.openxmlformats.org/officeDocument/2006/relationships/image"/><Relationship Id="rId4" Target="../media/image25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4.svg" Type="http://schemas.openxmlformats.org/officeDocument/2006/relationships/image"/><Relationship Id="rId4" Target="../media/image25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4.svg" Type="http://schemas.openxmlformats.org/officeDocument/2006/relationships/image"/><Relationship Id="rId4" Target="../media/image25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4.svg" Type="http://schemas.openxmlformats.org/officeDocument/2006/relationships/image"/><Relationship Id="rId4" Target="../media/image25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jpe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12.jpeg" Type="http://schemas.openxmlformats.org/officeDocument/2006/relationships/image"/><Relationship Id="rId5" Target="../media/image13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blipFill>
          <a:blip r:embed="rId2"/>
          <a:srcRect l="47790" t="44653" r="4613" b="9808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10800000">
            <a:off x="0" y="7065308"/>
            <a:ext cx="3221692" cy="3221692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-8100000">
            <a:off x="-4252983" y="3307993"/>
            <a:ext cx="22404652" cy="8950886"/>
            <a:chOff x="0" y="0"/>
            <a:chExt cx="35276568" cy="14093347"/>
          </a:xfrm>
        </p:grpSpPr>
        <p:sp>
          <p:nvSpPr>
            <p:cNvPr name="Freeform 4" id="4"/>
            <p:cNvSpPr/>
            <p:nvPr/>
          </p:nvSpPr>
          <p:spPr>
            <a:xfrm>
              <a:off x="0" y="0"/>
              <a:ext cx="35276569" cy="14093346"/>
            </a:xfrm>
            <a:custGeom>
              <a:avLst/>
              <a:gdLst/>
              <a:ahLst/>
              <a:cxnLst/>
              <a:rect r="r" b="b" t="t" l="l"/>
              <a:pathLst>
                <a:path h="14093346" w="35276569">
                  <a:moveTo>
                    <a:pt x="0" y="0"/>
                  </a:moveTo>
                  <a:lnTo>
                    <a:pt x="35276569" y="0"/>
                  </a:lnTo>
                  <a:lnTo>
                    <a:pt x="35276569" y="14093346"/>
                  </a:lnTo>
                  <a:lnTo>
                    <a:pt x="0" y="14093346"/>
                  </a:lnTo>
                  <a:close/>
                </a:path>
              </a:pathLst>
            </a:custGeom>
            <a:solidFill>
              <a:srgbClr val="F1EFE1"/>
            </a:solidFill>
          </p:spPr>
        </p:sp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5400000">
            <a:off x="11136547" y="3135547"/>
            <a:ext cx="7151453" cy="7151453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348754" y="5248275"/>
            <a:ext cx="10119112" cy="2066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979"/>
              </a:lnSpc>
            </a:pPr>
            <a:r>
              <a:rPr lang="en-US" sz="7599">
                <a:solidFill>
                  <a:srgbClr val="192954"/>
                </a:solidFill>
                <a:latin typeface="Kollektif Bold"/>
              </a:rPr>
              <a:t>Renewable Energy in Europe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48754" y="3992879"/>
            <a:ext cx="3391001" cy="11506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619"/>
              </a:lnSpc>
              <a:spcBef>
                <a:spcPct val="0"/>
              </a:spcBef>
            </a:pPr>
            <a:r>
              <a:rPr lang="en-US" sz="3299" spc="65">
                <a:solidFill>
                  <a:srgbClr val="192954"/>
                </a:solidFill>
                <a:latin typeface="Aileron Regular"/>
              </a:rPr>
              <a:t>DAFT-AUG 2021:Ishmael Ho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EFE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-98036" y="2276706"/>
            <a:ext cx="18386036" cy="8101347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0" y="495475"/>
            <a:ext cx="17777678" cy="13442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60"/>
              </a:lnSpc>
            </a:pPr>
            <a:r>
              <a:rPr lang="en-US" sz="7900">
                <a:solidFill>
                  <a:srgbClr val="000000"/>
                </a:solidFill>
                <a:latin typeface="Open Sans Extra Bold"/>
              </a:rPr>
              <a:t>How can we improve this?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EFE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557594" y="2886144"/>
            <a:ext cx="1197808" cy="1197808"/>
            <a:chOff x="0" y="0"/>
            <a:chExt cx="1597077" cy="1597077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1597077" cy="1597077"/>
              <a:chOff x="0" y="0"/>
              <a:chExt cx="6350000" cy="6350000"/>
            </a:xfrm>
          </p:grpSpPr>
          <p:sp>
            <p:nvSpPr>
              <p:cNvPr name="Freeform 4" id="4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99B951"/>
              </a:solidFill>
            </p:spPr>
          </p:sp>
        </p:grpSp>
        <p:sp>
          <p:nvSpPr>
            <p:cNvPr name="TextBox 5" id="5"/>
            <p:cNvSpPr txBox="true"/>
            <p:nvPr/>
          </p:nvSpPr>
          <p:spPr>
            <a:xfrm rot="0">
              <a:off x="440063" y="166436"/>
              <a:ext cx="716950" cy="1064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147"/>
                </a:lnSpc>
              </a:pPr>
              <a:r>
                <a:rPr lang="en-US" sz="4305" spc="189">
                  <a:solidFill>
                    <a:srgbClr val="F1EFE1"/>
                  </a:solidFill>
                  <a:latin typeface="Aileron Heavy Bold"/>
                </a:rPr>
                <a:t>1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8612244" y="3020440"/>
            <a:ext cx="1063512" cy="1063512"/>
            <a:chOff x="0" y="0"/>
            <a:chExt cx="1418016" cy="1418016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0" y="0"/>
              <a:ext cx="1418016" cy="1418016"/>
              <a:chOff x="0" y="0"/>
              <a:chExt cx="6350000" cy="6350000"/>
            </a:xfrm>
          </p:grpSpPr>
          <p:sp>
            <p:nvSpPr>
              <p:cNvPr name="Freeform 8" id="8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99B951"/>
              </a:solidFill>
            </p:spPr>
          </p:sp>
        </p:grpSp>
        <p:sp>
          <p:nvSpPr>
            <p:cNvPr name="TextBox 9" id="9"/>
            <p:cNvSpPr txBox="true"/>
            <p:nvPr/>
          </p:nvSpPr>
          <p:spPr>
            <a:xfrm rot="0">
              <a:off x="390725" y="153924"/>
              <a:ext cx="636567" cy="9387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346"/>
                </a:lnSpc>
              </a:pPr>
              <a:r>
                <a:rPr lang="en-US" sz="3823" spc="168">
                  <a:solidFill>
                    <a:srgbClr val="F1EFE1"/>
                  </a:solidFill>
                  <a:latin typeface="Aileron Heavy Bold"/>
                </a:rPr>
                <a:t>2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4384272" y="3020440"/>
            <a:ext cx="1063512" cy="1063512"/>
            <a:chOff x="0" y="0"/>
            <a:chExt cx="1418016" cy="1418016"/>
          </a:xfrm>
        </p:grpSpPr>
        <p:grpSp>
          <p:nvGrpSpPr>
            <p:cNvPr name="Group 11" id="11"/>
            <p:cNvGrpSpPr/>
            <p:nvPr/>
          </p:nvGrpSpPr>
          <p:grpSpPr>
            <a:xfrm rot="0">
              <a:off x="0" y="0"/>
              <a:ext cx="1418016" cy="1418016"/>
              <a:chOff x="0" y="0"/>
              <a:chExt cx="6350000" cy="6350000"/>
            </a:xfrm>
          </p:grpSpPr>
          <p:sp>
            <p:nvSpPr>
              <p:cNvPr name="Freeform 12" id="12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99B951"/>
              </a:solidFill>
            </p:spPr>
          </p:sp>
        </p:grpSp>
        <p:sp>
          <p:nvSpPr>
            <p:cNvPr name="TextBox 13" id="13"/>
            <p:cNvSpPr txBox="true"/>
            <p:nvPr/>
          </p:nvSpPr>
          <p:spPr>
            <a:xfrm rot="0">
              <a:off x="390725" y="153924"/>
              <a:ext cx="636567" cy="9387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346"/>
                </a:lnSpc>
              </a:pPr>
              <a:r>
                <a:rPr lang="en-US" sz="3823" spc="168">
                  <a:solidFill>
                    <a:srgbClr val="F1EFE1"/>
                  </a:solidFill>
                  <a:latin typeface="Aileron Heavy Bold"/>
                </a:rPr>
                <a:t>3</a:t>
              </a:r>
            </a:p>
          </p:txBody>
        </p:sp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843109" y="5143500"/>
            <a:ext cx="4535351" cy="41148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7000875" y="5143500"/>
            <a:ext cx="4286250" cy="41148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2490028" y="5764272"/>
            <a:ext cx="5308606" cy="3494028"/>
          </a:xfrm>
          <a:prstGeom prst="rect">
            <a:avLst/>
          </a:prstGeom>
        </p:spPr>
      </p:pic>
      <p:sp>
        <p:nvSpPr>
          <p:cNvPr name="TextBox 17" id="17"/>
          <p:cNvSpPr txBox="true"/>
          <p:nvPr/>
        </p:nvSpPr>
        <p:spPr>
          <a:xfrm rot="0">
            <a:off x="1684976" y="259080"/>
            <a:ext cx="14918048" cy="13919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192954"/>
                </a:solidFill>
                <a:latin typeface="Aileron Heavy"/>
              </a:rPr>
              <a:t>THE THREE MOST PROMISING SOURCES OF RENEWABLE ENERGY AT THE MOMENT ARE...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EFE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557594" y="2886144"/>
            <a:ext cx="1197808" cy="1197808"/>
            <a:chOff x="0" y="0"/>
            <a:chExt cx="1597077" cy="1597077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1597077" cy="1597077"/>
              <a:chOff x="0" y="0"/>
              <a:chExt cx="6350000" cy="6350000"/>
            </a:xfrm>
          </p:grpSpPr>
          <p:sp>
            <p:nvSpPr>
              <p:cNvPr name="Freeform 4" id="4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99B951"/>
              </a:solidFill>
            </p:spPr>
          </p:sp>
        </p:grpSp>
        <p:sp>
          <p:nvSpPr>
            <p:cNvPr name="TextBox 5" id="5"/>
            <p:cNvSpPr txBox="true"/>
            <p:nvPr/>
          </p:nvSpPr>
          <p:spPr>
            <a:xfrm rot="0">
              <a:off x="440063" y="166436"/>
              <a:ext cx="716950" cy="1064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147"/>
                </a:lnSpc>
              </a:pPr>
              <a:r>
                <a:rPr lang="en-US" sz="4305" spc="189">
                  <a:solidFill>
                    <a:srgbClr val="F1EFE1"/>
                  </a:solidFill>
                  <a:latin typeface="Aileron Heavy Bold"/>
                </a:rPr>
                <a:t>1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3928143" y="3020440"/>
            <a:ext cx="1063512" cy="1063512"/>
            <a:chOff x="0" y="0"/>
            <a:chExt cx="1418016" cy="1418016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0" y="0"/>
              <a:ext cx="1418016" cy="1418016"/>
              <a:chOff x="0" y="0"/>
              <a:chExt cx="6350000" cy="6350000"/>
            </a:xfrm>
          </p:grpSpPr>
          <p:sp>
            <p:nvSpPr>
              <p:cNvPr name="Freeform 8" id="8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99B951"/>
              </a:solidFill>
            </p:spPr>
          </p:sp>
        </p:grpSp>
        <p:sp>
          <p:nvSpPr>
            <p:cNvPr name="TextBox 9" id="9"/>
            <p:cNvSpPr txBox="true"/>
            <p:nvPr/>
          </p:nvSpPr>
          <p:spPr>
            <a:xfrm rot="0">
              <a:off x="390725" y="153924"/>
              <a:ext cx="636567" cy="9387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346"/>
                </a:lnSpc>
              </a:pPr>
              <a:r>
                <a:rPr lang="en-US" sz="3823" spc="168">
                  <a:solidFill>
                    <a:srgbClr val="F1EFE1"/>
                  </a:solidFill>
                  <a:latin typeface="Aileron Heavy Bold"/>
                </a:rPr>
                <a:t>2</a:t>
              </a:r>
            </a:p>
          </p:txBody>
        </p:sp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843109" y="5143500"/>
            <a:ext cx="4535351" cy="41148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2316774" y="4821191"/>
            <a:ext cx="4286250" cy="4114800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1684976" y="952500"/>
            <a:ext cx="14918048" cy="6832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192954"/>
                </a:solidFill>
                <a:latin typeface="Aileron Heavy"/>
              </a:rPr>
              <a:t>For now, let's look at Solar and Wind Energy!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EFE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0" y="6172200"/>
            <a:ext cx="3628505" cy="41148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-1952656" y="92211"/>
            <a:ext cx="14918048" cy="11220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39"/>
              </a:lnSpc>
              <a:spcBef>
                <a:spcPct val="0"/>
              </a:spcBef>
            </a:pPr>
            <a:r>
              <a:rPr lang="en-US" sz="6599">
                <a:solidFill>
                  <a:srgbClr val="192954"/>
                </a:solidFill>
                <a:latin typeface="Aileron Heavy"/>
              </a:rPr>
              <a:t>Solar Energy in the EU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84083" y="1300654"/>
            <a:ext cx="15206913" cy="3249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179"/>
              </a:lnSpc>
            </a:pPr>
            <a:r>
              <a:rPr lang="en-US" sz="3699">
                <a:solidFill>
                  <a:srgbClr val="192954"/>
                </a:solidFill>
                <a:latin typeface="Open Sans Light Bold"/>
              </a:rPr>
              <a:t>The first thing to note is that solar panels don't just magically absorb sunlight and turn it into electricity.</a:t>
            </a:r>
          </a:p>
          <a:p>
            <a:pPr>
              <a:lnSpc>
                <a:spcPts val="5179"/>
              </a:lnSpc>
            </a:pPr>
            <a:r>
              <a:rPr lang="en-US" sz="3699">
                <a:solidFill>
                  <a:srgbClr val="192954"/>
                </a:solidFill>
                <a:latin typeface="Open Sans Light Bold"/>
              </a:rPr>
              <a:t> </a:t>
            </a:r>
          </a:p>
          <a:p>
            <a:pPr>
              <a:lnSpc>
                <a:spcPts val="5179"/>
              </a:lnSpc>
            </a:pPr>
            <a:r>
              <a:rPr lang="en-US" sz="3699">
                <a:solidFill>
                  <a:srgbClr val="192954"/>
                </a:solidFill>
                <a:latin typeface="Open Sans Light Bold"/>
              </a:rPr>
              <a:t>At least 4 hours of peak solar irradiation are necessary for  profitable generation of energy by efficient solar panels.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3628505" y="6172200"/>
            <a:ext cx="3628505" cy="41148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7257011" y="6172200"/>
            <a:ext cx="3628505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>
  <p:cSld>
    <p:bg>
      <p:bgPr>
        <a:solidFill>
          <a:srgbClr val="F1EFE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-2570414" y="-93348"/>
            <a:ext cx="14918048" cy="11220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39"/>
              </a:lnSpc>
              <a:spcBef>
                <a:spcPct val="0"/>
              </a:spcBef>
            </a:pPr>
            <a:r>
              <a:rPr lang="en-US" sz="6599">
                <a:solidFill>
                  <a:srgbClr val="192954"/>
                </a:solidFill>
                <a:latin typeface="Aileron Heavy"/>
              </a:rPr>
              <a:t>Solar Energy in the EU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384083" y="1300654"/>
            <a:ext cx="15206913" cy="12833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179"/>
              </a:lnSpc>
            </a:pPr>
            <a:r>
              <a:rPr lang="en-US" sz="3699">
                <a:solidFill>
                  <a:srgbClr val="192954"/>
                </a:solidFill>
                <a:latin typeface="Open Sans Light Bold"/>
              </a:rPr>
              <a:t>So, let's say you wanted to start a solar farm of your own,</a:t>
            </a:r>
          </a:p>
          <a:p>
            <a:pPr>
              <a:lnSpc>
                <a:spcPts val="5179"/>
              </a:lnSpc>
            </a:pPr>
            <a:r>
              <a:rPr lang="en-US" sz="3699">
                <a:solidFill>
                  <a:srgbClr val="192954"/>
                </a:solidFill>
                <a:latin typeface="Open Sans Light Bold"/>
              </a:rPr>
              <a:t>where is the best place to put solar panels in the EU?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>
  <p:cSld>
    <p:bg>
      <p:bgPr>
        <a:solidFill>
          <a:srgbClr val="F1EFE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-2570414" y="-93348"/>
            <a:ext cx="14918048" cy="11220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39"/>
              </a:lnSpc>
              <a:spcBef>
                <a:spcPct val="0"/>
              </a:spcBef>
            </a:pPr>
            <a:r>
              <a:rPr lang="en-US" sz="6599">
                <a:solidFill>
                  <a:srgbClr val="192954"/>
                </a:solidFill>
                <a:latin typeface="Aileron Heavy"/>
              </a:rPr>
              <a:t>Solar Energy in the EU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384083" y="962025"/>
            <a:ext cx="16173839" cy="1938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179"/>
              </a:lnSpc>
            </a:pPr>
            <a:r>
              <a:rPr lang="en-US" sz="3699">
                <a:solidFill>
                  <a:srgbClr val="192954"/>
                </a:solidFill>
                <a:latin typeface="Open Sans Light Bold"/>
              </a:rPr>
              <a:t>With a chloropleth map we can see the countries with the highest average solar insolation...</a:t>
            </a:r>
          </a:p>
          <a:p>
            <a:pPr>
              <a:lnSpc>
                <a:spcPts val="5179"/>
              </a:lnSpc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13359418" y="3185274"/>
            <a:ext cx="4555186" cy="11581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54"/>
              </a:lnSpc>
              <a:spcBef>
                <a:spcPct val="0"/>
              </a:spcBef>
            </a:pPr>
            <a:r>
              <a:rPr lang="en-US" sz="6753">
                <a:solidFill>
                  <a:srgbClr val="192954"/>
                </a:solidFill>
                <a:latin typeface="Aileron Regular Bold"/>
              </a:rPr>
              <a:t>Cyprus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3359418" y="4210087"/>
            <a:ext cx="4555186" cy="11581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54"/>
              </a:lnSpc>
              <a:spcBef>
                <a:spcPct val="0"/>
              </a:spcBef>
            </a:pPr>
            <a:r>
              <a:rPr lang="en-US" sz="6753">
                <a:solidFill>
                  <a:srgbClr val="192954"/>
                </a:solidFill>
                <a:latin typeface="Aileron Regular Bold"/>
              </a:rPr>
              <a:t>Turkey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3359418" y="5234901"/>
            <a:ext cx="4555186" cy="11581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54"/>
              </a:lnSpc>
              <a:spcBef>
                <a:spcPct val="0"/>
              </a:spcBef>
            </a:pPr>
            <a:r>
              <a:rPr lang="en-US" sz="6753">
                <a:solidFill>
                  <a:srgbClr val="192954"/>
                </a:solidFill>
                <a:latin typeface="Aileron Regular Bold"/>
              </a:rPr>
              <a:t>Portugal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3359418" y="6259715"/>
            <a:ext cx="4555186" cy="11581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54"/>
              </a:lnSpc>
              <a:spcBef>
                <a:spcPct val="0"/>
              </a:spcBef>
            </a:pPr>
            <a:r>
              <a:rPr lang="en-US" sz="6753">
                <a:solidFill>
                  <a:srgbClr val="192954"/>
                </a:solidFill>
                <a:latin typeface="Aileron Regular Bold"/>
              </a:rPr>
              <a:t>Spain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3359418" y="7284528"/>
            <a:ext cx="4555186" cy="11581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54"/>
              </a:lnSpc>
              <a:spcBef>
                <a:spcPct val="0"/>
              </a:spcBef>
            </a:pPr>
            <a:r>
              <a:rPr lang="en-US" sz="6753">
                <a:solidFill>
                  <a:srgbClr val="192954"/>
                </a:solidFill>
                <a:latin typeface="Aileron Regular Bold"/>
              </a:rPr>
              <a:t>Greece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>
  <p:cSld>
    <p:bg>
      <p:bgPr>
        <a:solidFill>
          <a:srgbClr val="F1EFE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-2570414" y="-93348"/>
            <a:ext cx="14918048" cy="11220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39"/>
              </a:lnSpc>
              <a:spcBef>
                <a:spcPct val="0"/>
              </a:spcBef>
            </a:pPr>
            <a:r>
              <a:rPr lang="en-US" sz="6599">
                <a:solidFill>
                  <a:srgbClr val="192954"/>
                </a:solidFill>
                <a:latin typeface="Aileron Heavy"/>
              </a:rPr>
              <a:t>Solar Energy in the EU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384083" y="962025"/>
            <a:ext cx="16173839" cy="12833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179"/>
              </a:lnSpc>
            </a:pPr>
            <a:r>
              <a:rPr lang="en-US" sz="3699">
                <a:solidFill>
                  <a:srgbClr val="192954"/>
                </a:solidFill>
                <a:latin typeface="Open Sans Light Bold"/>
              </a:rPr>
              <a:t>We will also need a lot of open land unsettled land...</a:t>
            </a:r>
          </a:p>
          <a:p>
            <a:pPr>
              <a:lnSpc>
                <a:spcPts val="5179"/>
              </a:lnSpc>
            </a:pPr>
            <a:r>
              <a:rPr lang="en-US" sz="3699">
                <a:solidFill>
                  <a:srgbClr val="192954"/>
                </a:solidFill>
                <a:latin typeface="Open Sans Light Bold"/>
              </a:rPr>
              <a:t>Good thing we also have this totally different chloropleth map.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3359418" y="4729234"/>
            <a:ext cx="4555186" cy="11581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54"/>
              </a:lnSpc>
              <a:spcBef>
                <a:spcPct val="0"/>
              </a:spcBef>
            </a:pPr>
            <a:r>
              <a:rPr lang="en-US" sz="6753">
                <a:solidFill>
                  <a:srgbClr val="192954"/>
                </a:solidFill>
                <a:latin typeface="Aileron Regular Bold"/>
              </a:rPr>
              <a:t>Turkey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3359418" y="6445644"/>
            <a:ext cx="4555186" cy="11581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54"/>
              </a:lnSpc>
              <a:spcBef>
                <a:spcPct val="0"/>
              </a:spcBef>
            </a:pPr>
            <a:r>
              <a:rPr lang="en-US" sz="6753">
                <a:solidFill>
                  <a:srgbClr val="192954"/>
                </a:solidFill>
                <a:latin typeface="Aileron Regular Bold"/>
              </a:rPr>
              <a:t>Spain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EFE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398933" y="6172200"/>
            <a:ext cx="1720735" cy="41148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138908" y="6601945"/>
            <a:ext cx="1720735" cy="41148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936465" y="7200900"/>
            <a:ext cx="1720735" cy="41148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9546009" y="7759577"/>
            <a:ext cx="1720735" cy="41148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-2570414" y="-93348"/>
            <a:ext cx="14918048" cy="11220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39"/>
              </a:lnSpc>
              <a:spcBef>
                <a:spcPct val="0"/>
              </a:spcBef>
            </a:pPr>
            <a:r>
              <a:rPr lang="en-US" sz="6599">
                <a:solidFill>
                  <a:srgbClr val="192954"/>
                </a:solidFill>
                <a:latin typeface="Aileron Heavy"/>
              </a:rPr>
              <a:t>Wind Energy in the EU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84083" y="1338052"/>
            <a:ext cx="16173839" cy="3904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179"/>
              </a:lnSpc>
            </a:pPr>
            <a:r>
              <a:rPr lang="en-US" sz="3699">
                <a:solidFill>
                  <a:srgbClr val="192954"/>
                </a:solidFill>
                <a:latin typeface="Open Sans Light Bold"/>
              </a:rPr>
              <a:t>Wind energy is experiencing a boom at the moment due to improvements in wind turbine manufacturing and design,</a:t>
            </a:r>
          </a:p>
          <a:p>
            <a:pPr>
              <a:lnSpc>
                <a:spcPts val="5179"/>
              </a:lnSpc>
            </a:pPr>
            <a:r>
              <a:rPr lang="en-US" sz="3699">
                <a:solidFill>
                  <a:srgbClr val="192954"/>
                </a:solidFill>
                <a:latin typeface="Open Sans Light Bold"/>
              </a:rPr>
              <a:t>but also thanks to  GIS and weather data forecasting </a:t>
            </a:r>
          </a:p>
          <a:p>
            <a:pPr>
              <a:lnSpc>
                <a:spcPts val="5179"/>
              </a:lnSpc>
            </a:pPr>
          </a:p>
          <a:p>
            <a:pPr>
              <a:lnSpc>
                <a:spcPts val="5179"/>
              </a:lnSpc>
            </a:pPr>
          </a:p>
          <a:p>
            <a:pPr>
              <a:lnSpc>
                <a:spcPts val="5179"/>
              </a:lnSpc>
            </a:pPr>
            <a:r>
              <a:rPr lang="en-US" sz="3699">
                <a:solidFill>
                  <a:srgbClr val="192954"/>
                </a:solidFill>
                <a:latin typeface="Open Sans Light Bold"/>
              </a:rPr>
              <a:t>(*cough* Thanks, Big Data *cough*).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EFE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398933" y="6172200"/>
            <a:ext cx="1720735" cy="41148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138908" y="6601945"/>
            <a:ext cx="1720735" cy="41148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936465" y="7200900"/>
            <a:ext cx="1720735" cy="41148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9546009" y="7759577"/>
            <a:ext cx="1720735" cy="41148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-2570414" y="-93348"/>
            <a:ext cx="14918048" cy="11220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39"/>
              </a:lnSpc>
              <a:spcBef>
                <a:spcPct val="0"/>
              </a:spcBef>
            </a:pPr>
            <a:r>
              <a:rPr lang="en-US" sz="6599">
                <a:solidFill>
                  <a:srgbClr val="192954"/>
                </a:solidFill>
                <a:latin typeface="Aileron Heavy"/>
              </a:rPr>
              <a:t>Wind Energy in the EU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84083" y="1338052"/>
            <a:ext cx="16173839" cy="4559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179"/>
              </a:lnSpc>
            </a:pPr>
            <a:r>
              <a:rPr lang="en-US" sz="3699">
                <a:solidFill>
                  <a:srgbClr val="192954"/>
                </a:solidFill>
                <a:latin typeface="Open Sans Light Bold"/>
              </a:rPr>
              <a:t>Like Solar Energy however, WHERE wind turbines are placed is of critical importance.</a:t>
            </a:r>
          </a:p>
          <a:p>
            <a:pPr>
              <a:lnSpc>
                <a:spcPts val="5179"/>
              </a:lnSpc>
            </a:pPr>
          </a:p>
          <a:p>
            <a:pPr>
              <a:lnSpc>
                <a:spcPts val="5179"/>
              </a:lnSpc>
            </a:pPr>
            <a:r>
              <a:rPr lang="en-US" sz="3699">
                <a:solidFill>
                  <a:srgbClr val="192954"/>
                </a:solidFill>
                <a:latin typeface="Open Sans Light Bold"/>
              </a:rPr>
              <a:t>An average windspeed of 5 m/s is just enough to get a modest sized wind turbine started, but the optimal range is significantly higher.</a:t>
            </a:r>
          </a:p>
          <a:p>
            <a:pPr>
              <a:lnSpc>
                <a:spcPts val="5179"/>
              </a:lnSpc>
            </a:pPr>
          </a:p>
          <a:p>
            <a:pPr>
              <a:lnSpc>
                <a:spcPts val="5179"/>
              </a:lnSpc>
            </a:pP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EFE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398933" y="6172200"/>
            <a:ext cx="1720735" cy="41148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138908" y="6601945"/>
            <a:ext cx="1720735" cy="41148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-2570414" y="-93348"/>
            <a:ext cx="14918048" cy="11220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39"/>
              </a:lnSpc>
              <a:spcBef>
                <a:spcPct val="0"/>
              </a:spcBef>
            </a:pPr>
            <a:r>
              <a:rPr lang="en-US" sz="6599">
                <a:solidFill>
                  <a:srgbClr val="192954"/>
                </a:solidFill>
                <a:latin typeface="Aileron Heavy"/>
              </a:rPr>
              <a:t>Wind Energy in the EU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25094" y="1150038"/>
            <a:ext cx="17248201" cy="2593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179"/>
              </a:lnSpc>
            </a:pPr>
            <a:r>
              <a:rPr lang="en-US" sz="3699">
                <a:solidFill>
                  <a:srgbClr val="192954"/>
                </a:solidFill>
                <a:latin typeface="Open Sans Light Bold"/>
              </a:rPr>
              <a:t>Which countries seem to have an advantage for setting up onshore windfarms?</a:t>
            </a:r>
          </a:p>
          <a:p>
            <a:pPr>
              <a:lnSpc>
                <a:spcPts val="5179"/>
              </a:lnSpc>
            </a:pPr>
          </a:p>
          <a:p>
            <a:pPr>
              <a:lnSpc>
                <a:spcPts val="5179"/>
              </a:lnSpc>
            </a:pP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EFE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8100000">
            <a:off x="-10559594" y="2270338"/>
            <a:ext cx="21119189" cy="11822740"/>
            <a:chOff x="0" y="0"/>
            <a:chExt cx="33252581" cy="18615138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33252581" cy="18615138"/>
            </a:xfrm>
            <a:custGeom>
              <a:avLst/>
              <a:gdLst/>
              <a:ahLst/>
              <a:cxnLst/>
              <a:rect r="r" b="b" t="t" l="l"/>
              <a:pathLst>
                <a:path h="18615138" w="33252581">
                  <a:moveTo>
                    <a:pt x="0" y="0"/>
                  </a:moveTo>
                  <a:lnTo>
                    <a:pt x="33252581" y="0"/>
                  </a:lnTo>
                  <a:lnTo>
                    <a:pt x="33252581" y="18615138"/>
                  </a:lnTo>
                  <a:lnTo>
                    <a:pt x="0" y="18615138"/>
                  </a:lnTo>
                  <a:close/>
                </a:path>
              </a:pathLst>
            </a:custGeom>
            <a:solidFill>
              <a:srgbClr val="F1EFE1"/>
            </a:solidFill>
          </p:spPr>
        </p:sp>
      </p:grpSp>
      <p:sp>
        <p:nvSpPr>
          <p:cNvPr name="AutoShape 4" id="4"/>
          <p:cNvSpPr/>
          <p:nvPr/>
        </p:nvSpPr>
        <p:spPr>
          <a:xfrm rot="0">
            <a:off x="1028700" y="9918817"/>
            <a:ext cx="14918048" cy="0"/>
          </a:xfrm>
          <a:prstGeom prst="line">
            <a:avLst/>
          </a:prstGeom>
          <a:ln cap="rnd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5" id="5"/>
          <p:cNvGrpSpPr/>
          <p:nvPr/>
        </p:nvGrpSpPr>
        <p:grpSpPr>
          <a:xfrm rot="0">
            <a:off x="791311" y="617712"/>
            <a:ext cx="11343594" cy="7474237"/>
            <a:chOff x="0" y="0"/>
            <a:chExt cx="15124792" cy="9965649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1597618"/>
              <a:ext cx="15124792" cy="836803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647695" indent="-323848" lvl="1">
                <a:lnSpc>
                  <a:spcPts val="4199"/>
                </a:lnSpc>
                <a:buFont typeface="Arial"/>
                <a:buChar char="•"/>
              </a:pPr>
              <a:r>
                <a:rPr lang="en-US" sz="2999">
                  <a:solidFill>
                    <a:srgbClr val="192954"/>
                  </a:solidFill>
                  <a:latin typeface="Aileron Regular"/>
                </a:rPr>
                <a:t>Climate Change  and the scramble to reduce CO2 Emissions is rapidly becoming one of the major challenges of the 21st century.</a:t>
              </a:r>
            </a:p>
            <a:p>
              <a:pPr>
                <a:lnSpc>
                  <a:spcPts val="4199"/>
                </a:lnSpc>
              </a:pPr>
            </a:p>
            <a:p>
              <a:pPr marL="647695" indent="-323848" lvl="1">
                <a:lnSpc>
                  <a:spcPts val="4199"/>
                </a:lnSpc>
                <a:buFont typeface="Arial"/>
                <a:buChar char="•"/>
              </a:pPr>
              <a:r>
                <a:rPr lang="en-US" sz="2999">
                  <a:solidFill>
                    <a:srgbClr val="192954"/>
                  </a:solidFill>
                  <a:latin typeface="Aileron Regular"/>
                </a:rPr>
                <a:t>In </a:t>
              </a:r>
              <a:r>
                <a:rPr lang="en-US" sz="2199">
                  <a:solidFill>
                    <a:srgbClr val="192954"/>
                  </a:solidFill>
                  <a:latin typeface="Arimo"/>
                </a:rPr>
                <a:t>2009, the Renewable Energy Directive set out a plan to achieve 20% of total energy needs with renewables by 2020.  </a:t>
              </a:r>
            </a:p>
            <a:p>
              <a:pPr>
                <a:lnSpc>
                  <a:spcPts val="4199"/>
                </a:lnSpc>
              </a:pPr>
            </a:p>
            <a:p>
              <a:pPr marL="647695" indent="-323848" lvl="1">
                <a:lnSpc>
                  <a:spcPts val="4199"/>
                </a:lnSpc>
                <a:buFont typeface="Arial"/>
                <a:buChar char="•"/>
              </a:pPr>
              <a:r>
                <a:rPr lang="en-US" sz="2999">
                  <a:solidFill>
                    <a:srgbClr val="192954"/>
                  </a:solidFill>
                  <a:latin typeface="Aileron Regular"/>
                </a:rPr>
                <a:t>I</a:t>
              </a:r>
              <a:r>
                <a:rPr lang="en-US" sz="2199">
                  <a:solidFill>
                    <a:srgbClr val="192954"/>
                  </a:solidFill>
                  <a:latin typeface="Arimo"/>
                </a:rPr>
                <a:t>n 2018, the target was raised to 34% by 2040.</a:t>
              </a:r>
            </a:p>
            <a:p>
              <a:pPr>
                <a:lnSpc>
                  <a:spcPts val="4199"/>
                </a:lnSpc>
              </a:pPr>
            </a:p>
            <a:p>
              <a:pPr marL="647695" indent="-323848" lvl="1">
                <a:lnSpc>
                  <a:spcPts val="4199"/>
                </a:lnSpc>
                <a:buFont typeface="Arial"/>
                <a:buChar char="•"/>
              </a:pPr>
              <a:r>
                <a:rPr lang="en-US" sz="2999">
                  <a:solidFill>
                    <a:srgbClr val="192954"/>
                  </a:solidFill>
                  <a:latin typeface="Aileron Regular"/>
                </a:rPr>
                <a:t>Just this year </a:t>
              </a:r>
              <a:r>
                <a:rPr lang="en-US" sz="2199">
                  <a:solidFill>
                    <a:srgbClr val="192954"/>
                  </a:solidFill>
                  <a:latin typeface="Arimo"/>
                </a:rPr>
                <a:t>the target has been adjusted once more to a total of 40% by 2040</a:t>
              </a:r>
            </a:p>
            <a:p>
              <a:pPr>
                <a:lnSpc>
                  <a:spcPts val="4199"/>
                </a:lnSpc>
              </a:pP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76200"/>
              <a:ext cx="13376243" cy="10617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880"/>
                </a:lnSpc>
              </a:pPr>
              <a:r>
                <a:rPr lang="en-US" sz="5600">
                  <a:solidFill>
                    <a:srgbClr val="192954"/>
                  </a:solidFill>
                  <a:latin typeface="Kollektif Bold"/>
                </a:rPr>
                <a:t>Introduction</a:t>
              </a:r>
            </a:p>
          </p:txBody>
        </p:sp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2300306" y="169309"/>
            <a:ext cx="5607869" cy="3721586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4">
            <a:alphaModFix amt="29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2300306" y="3870794"/>
            <a:ext cx="5240624" cy="6048024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14778904" y="8627745"/>
            <a:ext cx="1824120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800"/>
              </a:lnSpc>
              <a:spcBef>
                <a:spcPct val="0"/>
              </a:spcBef>
            </a:pPr>
            <a:r>
              <a:rPr lang="en-US" sz="2000" spc="40">
                <a:solidFill>
                  <a:srgbClr val="192954"/>
                </a:solidFill>
                <a:latin typeface="Aileron Heavy"/>
              </a:rPr>
              <a:t>04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EFE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398933" y="6172200"/>
            <a:ext cx="1720735" cy="41148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138908" y="6601945"/>
            <a:ext cx="1720735" cy="41148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-2570414" y="-93348"/>
            <a:ext cx="14918048" cy="11220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39"/>
              </a:lnSpc>
              <a:spcBef>
                <a:spcPct val="0"/>
              </a:spcBef>
            </a:pPr>
            <a:r>
              <a:rPr lang="en-US" sz="6599">
                <a:solidFill>
                  <a:srgbClr val="192954"/>
                </a:solidFill>
                <a:latin typeface="Aileron Heavy"/>
              </a:rPr>
              <a:t>Wind Energy in the EU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25094" y="1150038"/>
            <a:ext cx="17894573" cy="2593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179"/>
              </a:lnSpc>
            </a:pPr>
            <a:r>
              <a:rPr lang="en-US" sz="3699">
                <a:solidFill>
                  <a:srgbClr val="192954"/>
                </a:solidFill>
                <a:latin typeface="Open Sans Light Bold"/>
              </a:rPr>
              <a:t>Which countries seem to have an advantage for setting up onshore windfarms?</a:t>
            </a:r>
          </a:p>
          <a:p>
            <a:pPr>
              <a:lnSpc>
                <a:spcPts val="5179"/>
              </a:lnSpc>
            </a:pPr>
          </a:p>
          <a:p>
            <a:pPr>
              <a:lnSpc>
                <a:spcPts val="5179"/>
              </a:lnSpc>
            </a:pP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EFE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398933" y="6172200"/>
            <a:ext cx="1720735" cy="41148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138908" y="6601945"/>
            <a:ext cx="1720735" cy="41148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-2570414" y="-93348"/>
            <a:ext cx="14918048" cy="11220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39"/>
              </a:lnSpc>
              <a:spcBef>
                <a:spcPct val="0"/>
              </a:spcBef>
            </a:pPr>
            <a:r>
              <a:rPr lang="en-US" sz="6599">
                <a:solidFill>
                  <a:srgbClr val="192954"/>
                </a:solidFill>
                <a:latin typeface="Aileron Heavy"/>
              </a:rPr>
              <a:t>Wind Energy in the EU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25094" y="1150038"/>
            <a:ext cx="17894573" cy="2593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179"/>
              </a:lnSpc>
            </a:pPr>
            <a:r>
              <a:rPr lang="en-US" sz="3699">
                <a:solidFill>
                  <a:srgbClr val="192954"/>
                </a:solidFill>
                <a:latin typeface="Open Sans Light Bold"/>
              </a:rPr>
              <a:t>In fact, we can already see that some countries are capitalizing </a:t>
            </a:r>
          </a:p>
          <a:p>
            <a:pPr>
              <a:lnSpc>
                <a:spcPts val="5179"/>
              </a:lnSpc>
            </a:pPr>
            <a:r>
              <a:rPr lang="en-US" sz="3699">
                <a:solidFill>
                  <a:srgbClr val="192954"/>
                </a:solidFill>
                <a:latin typeface="Open Sans Light Bold"/>
              </a:rPr>
              <a:t>on this.</a:t>
            </a:r>
          </a:p>
          <a:p>
            <a:pPr>
              <a:lnSpc>
                <a:spcPts val="5179"/>
              </a:lnSpc>
            </a:pPr>
          </a:p>
          <a:p>
            <a:pPr>
              <a:lnSpc>
                <a:spcPts val="5179"/>
              </a:lnSpc>
            </a:pP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EFE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398933" y="6172200"/>
            <a:ext cx="1720735" cy="41148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598022" y="7031690"/>
            <a:ext cx="1720735" cy="41148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2715657" y="8363574"/>
            <a:ext cx="5752301" cy="3846851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-2570414" y="-93348"/>
            <a:ext cx="14918048" cy="11220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39"/>
              </a:lnSpc>
              <a:spcBef>
                <a:spcPct val="0"/>
              </a:spcBef>
            </a:pPr>
            <a:r>
              <a:rPr lang="en-US" sz="6599">
                <a:solidFill>
                  <a:srgbClr val="192954"/>
                </a:solidFill>
                <a:latin typeface="Aileron Heavy"/>
              </a:rPr>
              <a:t>Wind Energy in the EU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96713" y="962025"/>
            <a:ext cx="17894573" cy="9147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179"/>
              </a:lnSpc>
            </a:pPr>
            <a:r>
              <a:rPr lang="en-US" sz="3699">
                <a:solidFill>
                  <a:srgbClr val="192954"/>
                </a:solidFill>
                <a:latin typeface="Open Sans Light Bold"/>
              </a:rPr>
              <a:t>Finally, let's look at offshore wind energy the brave new frontier of renewables!</a:t>
            </a:r>
          </a:p>
          <a:p>
            <a:pPr>
              <a:lnSpc>
                <a:spcPts val="5179"/>
              </a:lnSpc>
            </a:pPr>
          </a:p>
          <a:p>
            <a:pPr>
              <a:lnSpc>
                <a:spcPts val="5179"/>
              </a:lnSpc>
            </a:pPr>
            <a:r>
              <a:rPr lang="en-US" sz="3699">
                <a:solidFill>
                  <a:srgbClr val="192954"/>
                </a:solidFill>
                <a:latin typeface="Open Sans Light Bold"/>
              </a:rPr>
              <a:t>Onshore windfarms have a few caveats:</a:t>
            </a:r>
          </a:p>
          <a:p>
            <a:pPr>
              <a:lnSpc>
                <a:spcPts val="5179"/>
              </a:lnSpc>
            </a:pPr>
          </a:p>
          <a:p>
            <a:pPr marL="798828" indent="-399414" lvl="1">
              <a:lnSpc>
                <a:spcPts val="5179"/>
              </a:lnSpc>
              <a:buFont typeface="Arial"/>
              <a:buChar char="•"/>
            </a:pPr>
            <a:r>
              <a:rPr lang="en-US" sz="3699">
                <a:solidFill>
                  <a:srgbClr val="192954"/>
                </a:solidFill>
                <a:latin typeface="Open Sans Light Bold"/>
              </a:rPr>
              <a:t>they need to be in an optimal wind region to be profitable</a:t>
            </a:r>
          </a:p>
          <a:p>
            <a:pPr>
              <a:lnSpc>
                <a:spcPts val="5179"/>
              </a:lnSpc>
            </a:pPr>
          </a:p>
          <a:p>
            <a:pPr marL="798828" indent="-399414" lvl="1">
              <a:lnSpc>
                <a:spcPts val="5179"/>
              </a:lnSpc>
              <a:buFont typeface="Arial"/>
              <a:buChar char="•"/>
            </a:pPr>
            <a:r>
              <a:rPr lang="en-US" sz="3699">
                <a:solidFill>
                  <a:srgbClr val="192954"/>
                </a:solidFill>
                <a:latin typeface="Open Sans Light Bold"/>
              </a:rPr>
              <a:t>they can be loud</a:t>
            </a:r>
          </a:p>
          <a:p>
            <a:pPr>
              <a:lnSpc>
                <a:spcPts val="5179"/>
              </a:lnSpc>
            </a:pPr>
          </a:p>
          <a:p>
            <a:pPr marL="798828" indent="-399414" lvl="1">
              <a:lnSpc>
                <a:spcPts val="5179"/>
              </a:lnSpc>
              <a:buFont typeface="Arial"/>
              <a:buChar char="•"/>
            </a:pPr>
            <a:r>
              <a:rPr lang="en-US" sz="3699">
                <a:solidFill>
                  <a:srgbClr val="192954"/>
                </a:solidFill>
                <a:latin typeface="Open Sans Light Bold"/>
              </a:rPr>
              <a:t>they are a hazard to birds</a:t>
            </a:r>
          </a:p>
          <a:p>
            <a:pPr>
              <a:lnSpc>
                <a:spcPts val="5179"/>
              </a:lnSpc>
            </a:pPr>
          </a:p>
          <a:p>
            <a:pPr marL="798828" indent="-399414" lvl="1">
              <a:lnSpc>
                <a:spcPts val="5179"/>
              </a:lnSpc>
              <a:buFont typeface="Arial"/>
              <a:buChar char="•"/>
            </a:pPr>
            <a:r>
              <a:rPr lang="en-US" sz="3699">
                <a:solidFill>
                  <a:srgbClr val="192954"/>
                </a:solidFill>
                <a:latin typeface="Open Sans Light Bold"/>
              </a:rPr>
              <a:t>...and some people just don't like wind turbines</a:t>
            </a:r>
          </a:p>
          <a:p>
            <a:pPr>
              <a:lnSpc>
                <a:spcPts val="5179"/>
              </a:lnSpc>
            </a:pPr>
          </a:p>
          <a:p>
            <a:pPr>
              <a:lnSpc>
                <a:spcPts val="5179"/>
              </a:lnSpc>
            </a:pP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8845721" y="8793319"/>
            <a:ext cx="5752301" cy="3846851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6398933" y="7829201"/>
            <a:ext cx="5752301" cy="3846851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EFE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398933" y="6172200"/>
            <a:ext cx="1720735" cy="41148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598022" y="7031690"/>
            <a:ext cx="1720735" cy="41148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2715657" y="8363574"/>
            <a:ext cx="5752301" cy="3846851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-2570414" y="-93348"/>
            <a:ext cx="14918048" cy="11220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39"/>
              </a:lnSpc>
              <a:spcBef>
                <a:spcPct val="0"/>
              </a:spcBef>
            </a:pPr>
            <a:r>
              <a:rPr lang="en-US" sz="6599">
                <a:solidFill>
                  <a:srgbClr val="192954"/>
                </a:solidFill>
                <a:latin typeface="Aileron Heavy"/>
              </a:rPr>
              <a:t>Wind Energy in the EU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25094" y="962025"/>
            <a:ext cx="17894573" cy="5215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179"/>
              </a:lnSpc>
            </a:pPr>
            <a:r>
              <a:rPr lang="en-US" sz="3699">
                <a:solidFill>
                  <a:srgbClr val="192954"/>
                </a:solidFill>
                <a:latin typeface="Open Sans Light Bold"/>
              </a:rPr>
              <a:t>The solution? Put them in the ocean! </a:t>
            </a:r>
          </a:p>
          <a:p>
            <a:pPr>
              <a:lnSpc>
                <a:spcPts val="5179"/>
              </a:lnSpc>
            </a:pPr>
            <a:r>
              <a:rPr lang="en-US" sz="3699">
                <a:solidFill>
                  <a:srgbClr val="192954"/>
                </a:solidFill>
                <a:latin typeface="Open Sans Light Bold"/>
              </a:rPr>
              <a:t>Ocean winds are strong and more consistent than onshore winds making them a good choice for stable and continuous energy production.</a:t>
            </a:r>
          </a:p>
          <a:p>
            <a:pPr>
              <a:lnSpc>
                <a:spcPts val="5179"/>
              </a:lnSpc>
            </a:pPr>
          </a:p>
          <a:p>
            <a:pPr>
              <a:lnSpc>
                <a:spcPts val="5179"/>
              </a:lnSpc>
            </a:pPr>
          </a:p>
          <a:p>
            <a:pPr>
              <a:lnSpc>
                <a:spcPts val="5179"/>
              </a:lnSpc>
            </a:pPr>
          </a:p>
          <a:p>
            <a:pPr>
              <a:lnSpc>
                <a:spcPts val="5179"/>
              </a:lnSpc>
            </a:pPr>
          </a:p>
          <a:p>
            <a:pPr>
              <a:lnSpc>
                <a:spcPts val="5179"/>
              </a:lnSpc>
            </a:pP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8845721" y="8793319"/>
            <a:ext cx="5752301" cy="3846851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6398933" y="7829201"/>
            <a:ext cx="5752301" cy="3846851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EFE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398933" y="6172200"/>
            <a:ext cx="1720735" cy="41148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598022" y="7031690"/>
            <a:ext cx="1720735" cy="41148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2715657" y="8363574"/>
            <a:ext cx="5752301" cy="3846851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-2570414" y="-93348"/>
            <a:ext cx="14918048" cy="11220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39"/>
              </a:lnSpc>
              <a:spcBef>
                <a:spcPct val="0"/>
              </a:spcBef>
            </a:pPr>
            <a:r>
              <a:rPr lang="en-US" sz="6599">
                <a:solidFill>
                  <a:srgbClr val="192954"/>
                </a:solidFill>
                <a:latin typeface="Aileron Heavy"/>
              </a:rPr>
              <a:t>Wind Energy in the EU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93427" y="1238885"/>
            <a:ext cx="17894573" cy="3904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179"/>
              </a:lnSpc>
            </a:pPr>
            <a:r>
              <a:rPr lang="en-US" sz="3699">
                <a:solidFill>
                  <a:srgbClr val="192954"/>
                </a:solidFill>
                <a:latin typeface="Open Sans Light Bold"/>
              </a:rPr>
              <a:t>They also have the capacity to produce large amounts of energy.</a:t>
            </a:r>
          </a:p>
          <a:p>
            <a:pPr>
              <a:lnSpc>
                <a:spcPts val="5179"/>
              </a:lnSpc>
            </a:pPr>
          </a:p>
          <a:p>
            <a:pPr>
              <a:lnSpc>
                <a:spcPts val="5179"/>
              </a:lnSpc>
            </a:pPr>
          </a:p>
          <a:p>
            <a:pPr>
              <a:lnSpc>
                <a:spcPts val="5179"/>
              </a:lnSpc>
            </a:pPr>
          </a:p>
          <a:p>
            <a:pPr>
              <a:lnSpc>
                <a:spcPts val="5179"/>
              </a:lnSpc>
            </a:pPr>
          </a:p>
          <a:p>
            <a:pPr>
              <a:lnSpc>
                <a:spcPts val="5179"/>
              </a:lnSpc>
            </a:pP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8845721" y="8793319"/>
            <a:ext cx="5752301" cy="3846851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6398933" y="7829201"/>
            <a:ext cx="5752301" cy="3846851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EFE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398933" y="6172200"/>
            <a:ext cx="1720735" cy="41148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598022" y="7031690"/>
            <a:ext cx="1720735" cy="41148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2715657" y="8363574"/>
            <a:ext cx="5752301" cy="3846851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-2570414" y="-93348"/>
            <a:ext cx="14918048" cy="11220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39"/>
              </a:lnSpc>
              <a:spcBef>
                <a:spcPct val="0"/>
              </a:spcBef>
            </a:pPr>
            <a:r>
              <a:rPr lang="en-US" sz="6599">
                <a:solidFill>
                  <a:srgbClr val="192954"/>
                </a:solidFill>
                <a:latin typeface="Aileron Heavy"/>
              </a:rPr>
              <a:t>Wind Energy in the EU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93427" y="1238885"/>
            <a:ext cx="17894573" cy="4559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179"/>
              </a:lnSpc>
            </a:pPr>
            <a:r>
              <a:rPr lang="en-US" sz="3699">
                <a:solidFill>
                  <a:srgbClr val="192954"/>
                </a:solidFill>
                <a:latin typeface="Open Sans Light Bold"/>
              </a:rPr>
              <a:t>Where can offshore windfarms be leveraged to improve renewable energy production?</a:t>
            </a:r>
          </a:p>
          <a:p>
            <a:pPr>
              <a:lnSpc>
                <a:spcPts val="5179"/>
              </a:lnSpc>
            </a:pPr>
          </a:p>
          <a:p>
            <a:pPr>
              <a:lnSpc>
                <a:spcPts val="5179"/>
              </a:lnSpc>
            </a:pPr>
          </a:p>
          <a:p>
            <a:pPr>
              <a:lnSpc>
                <a:spcPts val="5179"/>
              </a:lnSpc>
            </a:pPr>
          </a:p>
          <a:p>
            <a:pPr>
              <a:lnSpc>
                <a:spcPts val="5179"/>
              </a:lnSpc>
            </a:pPr>
          </a:p>
          <a:p>
            <a:pPr>
              <a:lnSpc>
                <a:spcPts val="5179"/>
              </a:lnSpc>
            </a:pP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8845721" y="8793319"/>
            <a:ext cx="5752301" cy="3846851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6398933" y="7829201"/>
            <a:ext cx="5752301" cy="3846851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EFE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398933" y="6172200"/>
            <a:ext cx="1720735" cy="41148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598022" y="7031690"/>
            <a:ext cx="1720735" cy="41148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2715657" y="8363574"/>
            <a:ext cx="5752301" cy="3846851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-2570414" y="-93348"/>
            <a:ext cx="14918048" cy="11220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39"/>
              </a:lnSpc>
              <a:spcBef>
                <a:spcPct val="0"/>
              </a:spcBef>
            </a:pPr>
            <a:r>
              <a:rPr lang="en-US" sz="6599">
                <a:solidFill>
                  <a:srgbClr val="192954"/>
                </a:solidFill>
                <a:latin typeface="Aileron Heavy"/>
              </a:rPr>
              <a:t>Wind Energy in the EU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93427" y="1238885"/>
            <a:ext cx="17894573" cy="4559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179"/>
              </a:lnSpc>
            </a:pPr>
            <a:r>
              <a:rPr lang="en-US" sz="3699">
                <a:solidFill>
                  <a:srgbClr val="192954"/>
                </a:solidFill>
                <a:latin typeface="Open Sans Light Bold"/>
              </a:rPr>
              <a:t>Where can offshore windfarms be leveraged to improve renewable energy production?</a:t>
            </a:r>
          </a:p>
          <a:p>
            <a:pPr>
              <a:lnSpc>
                <a:spcPts val="5179"/>
              </a:lnSpc>
            </a:pPr>
          </a:p>
          <a:p>
            <a:pPr>
              <a:lnSpc>
                <a:spcPts val="5179"/>
              </a:lnSpc>
            </a:pPr>
          </a:p>
          <a:p>
            <a:pPr>
              <a:lnSpc>
                <a:spcPts val="5179"/>
              </a:lnSpc>
            </a:pPr>
          </a:p>
          <a:p>
            <a:pPr>
              <a:lnSpc>
                <a:spcPts val="5179"/>
              </a:lnSpc>
            </a:pPr>
          </a:p>
          <a:p>
            <a:pPr>
              <a:lnSpc>
                <a:spcPts val="5179"/>
              </a:lnSpc>
            </a:pP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8845721" y="8793319"/>
            <a:ext cx="5752301" cy="3846851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6398933" y="7829201"/>
            <a:ext cx="5752301" cy="3846851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EFE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-66914" y="-55678"/>
            <a:ext cx="8997039" cy="8982644"/>
            <a:chOff x="0" y="0"/>
            <a:chExt cx="6350000" cy="6339840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192954"/>
            </a:solidFill>
          </p:spPr>
        </p:sp>
      </p:grpSp>
      <p:sp>
        <p:nvSpPr>
          <p:cNvPr name="AutoShape 4" id="4"/>
          <p:cNvSpPr/>
          <p:nvPr/>
        </p:nvSpPr>
        <p:spPr>
          <a:xfrm rot="0">
            <a:off x="1684976" y="9258300"/>
            <a:ext cx="14918048" cy="0"/>
          </a:xfrm>
          <a:prstGeom prst="line">
            <a:avLst/>
          </a:prstGeom>
          <a:ln cap="rnd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rcRect l="16664" t="0" r="16664" b="0"/>
          <a:stretch>
            <a:fillRect/>
          </a:stretch>
        </p:blipFill>
        <p:spPr>
          <a:xfrm flipH="false" flipV="false" rot="0">
            <a:off x="576847" y="1332989"/>
            <a:ext cx="7091457" cy="7093142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 rot="-5400000">
            <a:off x="5345622" y="6103449"/>
            <a:ext cx="2324542" cy="2320823"/>
            <a:chOff x="0" y="0"/>
            <a:chExt cx="6350000" cy="6339840"/>
          </a:xfrm>
        </p:grpSpPr>
        <p:sp>
          <p:nvSpPr>
            <p:cNvPr name="Freeform 7" id="7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99B951"/>
            </a:solidFill>
          </p:spPr>
        </p:sp>
      </p:grpSp>
      <p:sp>
        <p:nvSpPr>
          <p:cNvPr name="TextBox 8" id="8"/>
          <p:cNvSpPr txBox="true"/>
          <p:nvPr/>
        </p:nvSpPr>
        <p:spPr>
          <a:xfrm rot="0">
            <a:off x="7668304" y="1401945"/>
            <a:ext cx="10619696" cy="77639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57551" indent="-278776" lvl="1">
              <a:lnSpc>
                <a:spcPts val="3615"/>
              </a:lnSpc>
              <a:buFont typeface="Arial"/>
              <a:buChar char="•"/>
            </a:pPr>
            <a:r>
              <a:rPr lang="en-US" sz="2582" spc="25">
                <a:solidFill>
                  <a:srgbClr val="192954"/>
                </a:solidFill>
                <a:latin typeface="Aileron Regular"/>
              </a:rPr>
              <a:t>https://ec.europa.eu/eurostat/data/database?node_code=nrg_bal_c</a:t>
            </a:r>
          </a:p>
          <a:p>
            <a:pPr>
              <a:lnSpc>
                <a:spcPts val="3615"/>
              </a:lnSpc>
            </a:pPr>
          </a:p>
          <a:p>
            <a:pPr marL="557551" indent="-278776" lvl="1">
              <a:lnSpc>
                <a:spcPts val="3615"/>
              </a:lnSpc>
              <a:buFont typeface="Arial"/>
              <a:buChar char="•"/>
            </a:pPr>
            <a:r>
              <a:rPr lang="en-US" sz="2582" spc="25">
                <a:solidFill>
                  <a:srgbClr val="192954"/>
                </a:solidFill>
                <a:latin typeface="Aileron Regular"/>
              </a:rPr>
              <a:t>https://data.worldbank.org/indicator/SP.POP.TOTL?end=2020&amp;locations=EU&amp;start=2020&amp;view=map</a:t>
            </a:r>
            <a:r>
              <a:rPr lang="en-US" sz="2582" spc="25">
                <a:solidFill>
                  <a:srgbClr val="192954"/>
                </a:solidFill>
                <a:latin typeface="Aileron Regular Bold"/>
              </a:rPr>
              <a:t> </a:t>
            </a:r>
          </a:p>
          <a:p>
            <a:pPr>
              <a:lnSpc>
                <a:spcPts val="3615"/>
              </a:lnSpc>
            </a:pPr>
          </a:p>
          <a:p>
            <a:pPr marL="557551" indent="-278776" lvl="1">
              <a:lnSpc>
                <a:spcPts val="3615"/>
              </a:lnSpc>
              <a:buFont typeface="Arial"/>
              <a:buChar char="•"/>
            </a:pPr>
            <a:r>
              <a:rPr lang="en-US" sz="2582" spc="25">
                <a:solidFill>
                  <a:srgbClr val="192954"/>
                </a:solidFill>
                <a:latin typeface="Aileron Regular"/>
              </a:rPr>
              <a:t>https://cds.climate.copernicus.eu/cdsapp#!/dataset/sis-energy-derived-reanalysis?tab=form</a:t>
            </a:r>
          </a:p>
          <a:p>
            <a:pPr>
              <a:lnSpc>
                <a:spcPts val="3615"/>
              </a:lnSpc>
            </a:pPr>
          </a:p>
          <a:p>
            <a:pPr marL="557551" indent="-278776" lvl="1">
              <a:lnSpc>
                <a:spcPts val="3615"/>
              </a:lnSpc>
              <a:buFont typeface="Arial"/>
              <a:buChar char="•"/>
            </a:pPr>
            <a:r>
              <a:rPr lang="en-US" sz="2582" spc="25">
                <a:solidFill>
                  <a:srgbClr val="192954"/>
                </a:solidFill>
                <a:latin typeface="Aileron Regular"/>
              </a:rPr>
              <a:t>https://globalwindatlas.info/</a:t>
            </a:r>
          </a:p>
          <a:p>
            <a:pPr>
              <a:lnSpc>
                <a:spcPts val="3615"/>
              </a:lnSpc>
            </a:pPr>
          </a:p>
          <a:p>
            <a:pPr marL="557551" indent="-278776" lvl="1">
              <a:lnSpc>
                <a:spcPts val="3615"/>
              </a:lnSpc>
              <a:buFont typeface="Arial"/>
              <a:buChar char="•"/>
            </a:pPr>
            <a:r>
              <a:rPr lang="en-US" sz="2582" spc="25">
                <a:solidFill>
                  <a:srgbClr val="192954"/>
                </a:solidFill>
                <a:latin typeface="Aileron Regular"/>
              </a:rPr>
              <a:t>https://www.emodnet-humanactivities.eu/search-results.php?dataname=Wind+Farms+(Points)</a:t>
            </a:r>
          </a:p>
          <a:p>
            <a:pPr>
              <a:lnSpc>
                <a:spcPts val="3615"/>
              </a:lnSpc>
            </a:pPr>
          </a:p>
          <a:p>
            <a:pPr marL="557551" indent="-278776" lvl="1">
              <a:lnSpc>
                <a:spcPts val="3615"/>
              </a:lnSpc>
              <a:buFont typeface="Arial"/>
              <a:buChar char="•"/>
            </a:pPr>
            <a:r>
              <a:rPr lang="en-US" sz="2582" spc="25">
                <a:solidFill>
                  <a:srgbClr val="192954"/>
                </a:solidFill>
                <a:latin typeface="Aileron Regular"/>
              </a:rPr>
              <a:t>https://globalwindatlas.info/</a:t>
            </a:r>
          </a:p>
          <a:p>
            <a:pPr>
              <a:lnSpc>
                <a:spcPts val="3615"/>
              </a:lnSpc>
            </a:pPr>
          </a:p>
          <a:p>
            <a:pPr>
              <a:lnSpc>
                <a:spcPts val="3615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9144000" y="555749"/>
            <a:ext cx="8342545" cy="777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880"/>
              </a:lnSpc>
            </a:pPr>
            <a:r>
              <a:rPr lang="en-US" sz="5600">
                <a:solidFill>
                  <a:srgbClr val="192954"/>
                </a:solidFill>
                <a:latin typeface="Kollektif Bold"/>
              </a:rPr>
              <a:t>Data Sourced from: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>
  <p:cSld>
    <p:bg>
      <p:bgPr>
        <a:solidFill>
          <a:srgbClr val="19295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-265395" y="-935372"/>
            <a:ext cx="18553395" cy="18553395"/>
            <a:chOff x="0" y="0"/>
            <a:chExt cx="6350000" cy="6350000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6350000" cy="6351270"/>
            </a:xfrm>
            <a:custGeom>
              <a:avLst/>
              <a:gdLst/>
              <a:ahLst/>
              <a:cxnLst/>
              <a:rect r="r" b="b" t="t" l="l"/>
              <a:pathLst>
                <a:path h="6351270" w="635000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cubicBezTo>
                    <a:pt x="6350000" y="394970"/>
                    <a:pt x="6350000" y="39497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5955030" y="6351270"/>
                  </a:ln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ubicBezTo>
                    <a:pt x="0" y="5955030"/>
                    <a:pt x="0" y="5955030"/>
                    <a:pt x="0" y="5955030"/>
                  </a:cubicBezTo>
                  <a:close/>
                </a:path>
              </a:pathLst>
            </a:custGeom>
            <a:solidFill>
              <a:srgbClr val="FFFFFF"/>
            </a:solidFill>
            <a:ln>
              <a:solidFill>
                <a:srgbClr val="000000"/>
              </a:solidFill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737114" y="7311273"/>
            <a:ext cx="6833624" cy="1947027"/>
            <a:chOff x="0" y="0"/>
            <a:chExt cx="9111499" cy="2596035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-114300"/>
              <a:ext cx="9111499" cy="124544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7839"/>
                </a:lnSpc>
                <a:spcBef>
                  <a:spcPct val="0"/>
                </a:spcBef>
              </a:pPr>
              <a:r>
                <a:rPr lang="en-US" sz="5600">
                  <a:solidFill>
                    <a:srgbClr val="97ADC1"/>
                  </a:solidFill>
                  <a:latin typeface="Aileron Heavy"/>
                </a:rPr>
                <a:t>The End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1934534"/>
              <a:ext cx="9111499" cy="6615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395"/>
                </a:lnSpc>
              </a:pPr>
              <a:r>
                <a:rPr lang="en-US" sz="2799" spc="27">
                  <a:solidFill>
                    <a:srgbClr val="97ADC1"/>
                  </a:solidFill>
                  <a:latin typeface="Aileron Regular Bold"/>
                </a:rPr>
                <a:t>Thank you for coming to my TED talk.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EFE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799915" y="1840155"/>
            <a:ext cx="4157454" cy="1104423"/>
          </a:xfrm>
          <a:prstGeom prst="rect">
            <a:avLst/>
          </a:prstGeom>
        </p:spPr>
      </p:pic>
      <p:sp>
        <p:nvSpPr>
          <p:cNvPr name="AutoShape 3" id="3"/>
          <p:cNvSpPr/>
          <p:nvPr/>
        </p:nvSpPr>
        <p:spPr>
          <a:xfrm rot="0">
            <a:off x="1684976" y="8399499"/>
            <a:ext cx="14918048" cy="0"/>
          </a:xfrm>
          <a:prstGeom prst="line">
            <a:avLst/>
          </a:prstGeom>
          <a:ln cap="rnd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6846" r="0" b="6846"/>
          <a:stretch>
            <a:fillRect/>
          </a:stretch>
        </p:blipFill>
        <p:spPr>
          <a:xfrm flipH="false" flipV="false" rot="0">
            <a:off x="203200" y="5657850"/>
            <a:ext cx="8940800" cy="4948182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9144000" y="4191000"/>
            <a:ext cx="9144000" cy="60960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0774056" y="976142"/>
            <a:ext cx="9144000" cy="8640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477"/>
              </a:lnSpc>
            </a:pPr>
            <a:r>
              <a:rPr lang="en-US" sz="6169">
                <a:solidFill>
                  <a:srgbClr val="192954"/>
                </a:solidFill>
                <a:latin typeface="Kollektif Bold"/>
              </a:rPr>
              <a:t>In a nutshell...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489184" y="2435019"/>
            <a:ext cx="9144000" cy="8640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477"/>
              </a:lnSpc>
            </a:pPr>
            <a:r>
              <a:rPr lang="en-US" sz="6169">
                <a:solidFill>
                  <a:srgbClr val="192954"/>
                </a:solidFill>
                <a:latin typeface="Kollektif Bold"/>
              </a:rPr>
              <a:t>ENERGY IS LIFE!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bg>
      <p:bgPr>
        <a:solidFill>
          <a:srgbClr val="F1EFE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2704362" y="4592759"/>
            <a:ext cx="3095643" cy="845751"/>
          </a:xfrm>
          <a:prstGeom prst="rect">
            <a:avLst/>
          </a:prstGeom>
          <a:solidFill>
            <a:srgbClr val="99B951"/>
          </a:solidFill>
        </p:spPr>
      </p:sp>
      <p:sp>
        <p:nvSpPr>
          <p:cNvPr name="AutoShape 3" id="3"/>
          <p:cNvSpPr/>
          <p:nvPr/>
        </p:nvSpPr>
        <p:spPr>
          <a:xfrm rot="0">
            <a:off x="12704362" y="6767420"/>
            <a:ext cx="3095643" cy="647656"/>
          </a:xfrm>
          <a:prstGeom prst="rect">
            <a:avLst/>
          </a:prstGeom>
          <a:solidFill>
            <a:srgbClr val="99B951"/>
          </a:solidFill>
        </p:spPr>
      </p:sp>
      <p:sp>
        <p:nvSpPr>
          <p:cNvPr name="TextBox 4" id="4"/>
          <p:cNvSpPr txBox="true"/>
          <p:nvPr/>
        </p:nvSpPr>
        <p:spPr>
          <a:xfrm rot="0">
            <a:off x="12784939" y="4684799"/>
            <a:ext cx="2934488" cy="5949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9"/>
              </a:lnSpc>
              <a:spcBef>
                <a:spcPct val="0"/>
              </a:spcBef>
            </a:pPr>
            <a:r>
              <a:rPr lang="en-US" sz="3499">
                <a:solidFill>
                  <a:srgbClr val="192954"/>
                </a:solidFill>
                <a:latin typeface="Aileron Regular Bold"/>
              </a:rPr>
              <a:t>COUNTRIES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3350450" y="3532657"/>
            <a:ext cx="1403212" cy="1187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24"/>
              </a:lnSpc>
              <a:spcBef>
                <a:spcPct val="0"/>
              </a:spcBef>
            </a:pPr>
            <a:r>
              <a:rPr lang="en-US" sz="6874">
                <a:solidFill>
                  <a:srgbClr val="192954"/>
                </a:solidFill>
                <a:latin typeface="Aileron Regular Bold"/>
              </a:rPr>
              <a:t>27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867720" y="5722607"/>
            <a:ext cx="4878189" cy="10448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554"/>
              </a:lnSpc>
              <a:spcBef>
                <a:spcPct val="0"/>
              </a:spcBef>
            </a:pPr>
            <a:r>
              <a:rPr lang="en-US" sz="6110">
                <a:solidFill>
                  <a:srgbClr val="192954"/>
                </a:solidFill>
                <a:latin typeface="Aileron Regular Bold"/>
              </a:rPr>
              <a:t>4 million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47593" y="76200"/>
            <a:ext cx="6347271" cy="777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880"/>
              </a:lnSpc>
            </a:pPr>
            <a:r>
              <a:rPr lang="en-US" sz="5600">
                <a:solidFill>
                  <a:srgbClr val="192954"/>
                </a:solidFill>
                <a:latin typeface="Kollektif Bold"/>
              </a:rPr>
              <a:t>Looking at the E.U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867720" y="796290"/>
            <a:ext cx="6466003" cy="2014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56"/>
              </a:lnSpc>
              <a:spcBef>
                <a:spcPct val="0"/>
              </a:spcBef>
            </a:pPr>
            <a:r>
              <a:rPr lang="en-US" sz="2897">
                <a:solidFill>
                  <a:srgbClr val="192954"/>
                </a:solidFill>
                <a:latin typeface="Aileron Regular"/>
              </a:rPr>
              <a:t>Even with each member state of the EU working towards a renewable energy goal there are some clear leaders in renewable energy development...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241543" y="6691220"/>
            <a:ext cx="2021280" cy="6172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39"/>
              </a:lnSpc>
              <a:spcBef>
                <a:spcPct val="0"/>
              </a:spcBef>
            </a:pPr>
            <a:r>
              <a:rPr lang="en-US" sz="3599">
                <a:solidFill>
                  <a:srgbClr val="192954"/>
                </a:solidFill>
                <a:latin typeface="Aileron Regular Bold"/>
              </a:rPr>
              <a:t>km²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bg>
      <p:bgPr>
        <a:solidFill>
          <a:srgbClr val="F1EFE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3739047" y="4182253"/>
            <a:ext cx="3165989" cy="1207210"/>
          </a:xfrm>
          <a:prstGeom prst="rect">
            <a:avLst/>
          </a:prstGeom>
          <a:solidFill>
            <a:srgbClr val="99B951"/>
          </a:solidFill>
        </p:spPr>
      </p:sp>
      <p:sp>
        <p:nvSpPr>
          <p:cNvPr name="AutoShape 3" id="3"/>
          <p:cNvSpPr/>
          <p:nvPr/>
        </p:nvSpPr>
        <p:spPr>
          <a:xfrm rot="0">
            <a:off x="13739047" y="2067709"/>
            <a:ext cx="3165989" cy="1172462"/>
          </a:xfrm>
          <a:prstGeom prst="rect">
            <a:avLst/>
          </a:prstGeom>
          <a:solidFill>
            <a:srgbClr val="99B951"/>
          </a:solidFill>
        </p:spPr>
      </p:sp>
      <p:sp>
        <p:nvSpPr>
          <p:cNvPr name="TextBox 4" id="4"/>
          <p:cNvSpPr txBox="true"/>
          <p:nvPr/>
        </p:nvSpPr>
        <p:spPr>
          <a:xfrm rot="0">
            <a:off x="13739047" y="2199244"/>
            <a:ext cx="3165989" cy="8617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80"/>
              </a:lnSpc>
              <a:spcBef>
                <a:spcPct val="0"/>
              </a:spcBef>
            </a:pPr>
            <a:r>
              <a:rPr lang="en-US" sz="2485">
                <a:solidFill>
                  <a:srgbClr val="192954"/>
                </a:solidFill>
                <a:latin typeface="Aileron Regular"/>
              </a:rPr>
              <a:t>Kilotonnes of Oil Equivalent of Energy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3739047" y="4328023"/>
            <a:ext cx="2980136" cy="8680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192954"/>
                </a:solidFill>
                <a:latin typeface="Aileron Regular"/>
              </a:rPr>
              <a:t>from Oil and Petroleum products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951521" y="820346"/>
            <a:ext cx="4555186" cy="12473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154"/>
              </a:lnSpc>
              <a:spcBef>
                <a:spcPct val="0"/>
              </a:spcBef>
            </a:pPr>
            <a:r>
              <a:rPr lang="en-US" sz="7252">
                <a:solidFill>
                  <a:srgbClr val="192954"/>
                </a:solidFill>
                <a:latin typeface="Aileron Regular Bold"/>
              </a:rPr>
              <a:t>1,250,299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4328098" y="2918136"/>
            <a:ext cx="1987887" cy="12473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154"/>
              </a:lnSpc>
              <a:spcBef>
                <a:spcPct val="0"/>
              </a:spcBef>
            </a:pPr>
            <a:r>
              <a:rPr lang="en-US" sz="7252">
                <a:solidFill>
                  <a:srgbClr val="192954"/>
                </a:solidFill>
                <a:latin typeface="Aileron Regular Bold"/>
              </a:rPr>
              <a:t>36%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42861" y="308610"/>
            <a:ext cx="17016439" cy="777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880"/>
              </a:lnSpc>
            </a:pPr>
            <a:r>
              <a:rPr lang="en-US" sz="5600">
                <a:solidFill>
                  <a:srgbClr val="192954"/>
                </a:solidFill>
                <a:latin typeface="Kollektif Bold"/>
              </a:rPr>
              <a:t>Renewable Energy Use by EU member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739047" y="5405403"/>
            <a:ext cx="3165989" cy="12473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154"/>
              </a:lnSpc>
              <a:spcBef>
                <a:spcPct val="0"/>
              </a:spcBef>
            </a:pPr>
            <a:r>
              <a:rPr lang="en-US" sz="7252">
                <a:solidFill>
                  <a:srgbClr val="192954"/>
                </a:solidFill>
                <a:latin typeface="Aileron Regular Bold"/>
              </a:rPr>
              <a:t>10%</a:t>
            </a:r>
          </a:p>
        </p:txBody>
      </p:sp>
      <p:sp>
        <p:nvSpPr>
          <p:cNvPr name="AutoShape 10" id="10"/>
          <p:cNvSpPr/>
          <p:nvPr/>
        </p:nvSpPr>
        <p:spPr>
          <a:xfrm rot="0">
            <a:off x="13739047" y="6652765"/>
            <a:ext cx="3165989" cy="1207210"/>
          </a:xfrm>
          <a:prstGeom prst="rect">
            <a:avLst/>
          </a:prstGeom>
          <a:solidFill>
            <a:srgbClr val="99B951"/>
          </a:solidFill>
        </p:spPr>
      </p:sp>
      <p:sp>
        <p:nvSpPr>
          <p:cNvPr name="TextBox 11" id="11"/>
          <p:cNvSpPr txBox="true"/>
          <p:nvPr/>
        </p:nvSpPr>
        <p:spPr>
          <a:xfrm rot="0">
            <a:off x="13831973" y="6798535"/>
            <a:ext cx="2980136" cy="8680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192954"/>
                </a:solidFill>
                <a:latin typeface="Aileron Regular"/>
              </a:rPr>
              <a:t>Renewables and Biofuels *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451458" y="9182537"/>
            <a:ext cx="4559892" cy="8680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192954"/>
                </a:solidFill>
                <a:latin typeface="Aileron Regular"/>
              </a:rPr>
              <a:t>*Excluding non-renewable waste and biomass energy.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>
  <p:cSld>
    <p:bg>
      <p:bgPr>
        <a:solidFill>
          <a:srgbClr val="F1EFE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2756860" y="57188"/>
            <a:ext cx="4555186" cy="11581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54"/>
              </a:lnSpc>
              <a:spcBef>
                <a:spcPct val="0"/>
              </a:spcBef>
            </a:pPr>
            <a:r>
              <a:rPr lang="en-US" sz="6753">
                <a:solidFill>
                  <a:srgbClr val="192954"/>
                </a:solidFill>
                <a:latin typeface="Aileron Regular Bold"/>
              </a:rPr>
              <a:t>Sweden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3165191" y="2027215"/>
            <a:ext cx="3654405" cy="10444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74"/>
              </a:lnSpc>
              <a:spcBef>
                <a:spcPct val="0"/>
              </a:spcBef>
            </a:pPr>
            <a:r>
              <a:rPr lang="en-US" sz="6053">
                <a:solidFill>
                  <a:srgbClr val="192954"/>
                </a:solidFill>
                <a:latin typeface="Aileron Regular Bold"/>
              </a:rPr>
              <a:t>Finland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42861" y="308610"/>
            <a:ext cx="17016439" cy="864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509"/>
              </a:lnSpc>
            </a:pPr>
            <a:r>
              <a:rPr lang="en-US" sz="6199">
                <a:solidFill>
                  <a:srgbClr val="192954"/>
                </a:solidFill>
                <a:latin typeface="Kollektif Bold"/>
              </a:rPr>
              <a:t>Leaders in Renewable Energy?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3265605" y="3952123"/>
            <a:ext cx="3453578" cy="9784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14"/>
              </a:lnSpc>
              <a:spcBef>
                <a:spcPct val="0"/>
              </a:spcBef>
            </a:pPr>
            <a:r>
              <a:rPr lang="en-US" sz="5653">
                <a:solidFill>
                  <a:srgbClr val="192954"/>
                </a:solidFill>
                <a:latin typeface="Aileron Regular Bold"/>
              </a:rPr>
              <a:t>Norway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3451458" y="6068365"/>
            <a:ext cx="3165989" cy="9562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74"/>
              </a:lnSpc>
              <a:spcBef>
                <a:spcPct val="0"/>
              </a:spcBef>
            </a:pPr>
            <a:r>
              <a:rPr lang="en-US" sz="5553">
                <a:solidFill>
                  <a:srgbClr val="192954"/>
                </a:solidFill>
                <a:latin typeface="Aileron Regular Bold"/>
              </a:rPr>
              <a:t>Iceland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3553193" y="8215243"/>
            <a:ext cx="3165989" cy="7117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14"/>
              </a:lnSpc>
              <a:spcBef>
                <a:spcPct val="0"/>
              </a:spcBef>
            </a:pPr>
            <a:r>
              <a:rPr lang="en-US" sz="4153">
                <a:solidFill>
                  <a:srgbClr val="192954"/>
                </a:solidFill>
                <a:latin typeface="Aileron Regular Bold"/>
              </a:rPr>
              <a:t>Montenegro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>
  <p:cSld>
    <p:bg>
      <p:bgPr>
        <a:solidFill>
          <a:srgbClr val="F1EFE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2756860" y="57188"/>
            <a:ext cx="4850636" cy="11581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54"/>
              </a:lnSpc>
              <a:spcBef>
                <a:spcPct val="0"/>
              </a:spcBef>
            </a:pPr>
            <a:r>
              <a:rPr lang="en-US" sz="6753">
                <a:solidFill>
                  <a:srgbClr val="192954"/>
                </a:solidFill>
                <a:latin typeface="Aileron Regular Bold"/>
              </a:rPr>
              <a:t>Germany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3165191" y="2027215"/>
            <a:ext cx="3654405" cy="10444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74"/>
              </a:lnSpc>
              <a:spcBef>
                <a:spcPct val="0"/>
              </a:spcBef>
            </a:pPr>
            <a:r>
              <a:rPr lang="en-US" sz="6053">
                <a:solidFill>
                  <a:srgbClr val="192954"/>
                </a:solidFill>
                <a:latin typeface="Aileron Regular Bold"/>
              </a:rPr>
              <a:t>France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42861" y="308610"/>
            <a:ext cx="17016439" cy="864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509"/>
              </a:lnSpc>
            </a:pPr>
            <a:r>
              <a:rPr lang="en-US" sz="6199">
                <a:solidFill>
                  <a:srgbClr val="192954"/>
                </a:solidFill>
                <a:latin typeface="Kollektif Bold"/>
              </a:rPr>
              <a:t>Leaders in Renewable Energy?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3265605" y="3952123"/>
            <a:ext cx="3453578" cy="9784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14"/>
              </a:lnSpc>
              <a:spcBef>
                <a:spcPct val="0"/>
              </a:spcBef>
            </a:pPr>
            <a:r>
              <a:rPr lang="en-US" sz="5653">
                <a:solidFill>
                  <a:srgbClr val="192954"/>
                </a:solidFill>
                <a:latin typeface="Aileron Regular Bold"/>
              </a:rPr>
              <a:t>Sweden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3451458" y="6068365"/>
            <a:ext cx="3165989" cy="9562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74"/>
              </a:lnSpc>
              <a:spcBef>
                <a:spcPct val="0"/>
              </a:spcBef>
            </a:pPr>
            <a:r>
              <a:rPr lang="en-US" sz="5553">
                <a:solidFill>
                  <a:srgbClr val="192954"/>
                </a:solidFill>
                <a:latin typeface="Aileron Regular Bold"/>
              </a:rPr>
              <a:t>Italy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3553193" y="8215243"/>
            <a:ext cx="3165989" cy="7117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14"/>
              </a:lnSpc>
              <a:spcBef>
                <a:spcPct val="0"/>
              </a:spcBef>
            </a:pPr>
            <a:r>
              <a:rPr lang="en-US" sz="4153">
                <a:solidFill>
                  <a:srgbClr val="192954"/>
                </a:solidFill>
                <a:latin typeface="Aileron Regular Bold"/>
              </a:rPr>
              <a:t>Spain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>
  <p:cSld>
    <p:bg>
      <p:bgPr>
        <a:solidFill>
          <a:srgbClr val="F1EFE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42861" y="308610"/>
            <a:ext cx="17016439" cy="777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880"/>
              </a:lnSpc>
            </a:pPr>
            <a:r>
              <a:rPr lang="en-US" sz="5600">
                <a:solidFill>
                  <a:srgbClr val="192954"/>
                </a:solidFill>
                <a:latin typeface="Kollektif Bold"/>
              </a:rPr>
              <a:t>Fastest Growth in the Sector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2714800" y="569595"/>
            <a:ext cx="4555186" cy="11581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54"/>
              </a:lnSpc>
              <a:spcBef>
                <a:spcPct val="0"/>
              </a:spcBef>
            </a:pPr>
            <a:r>
              <a:rPr lang="en-US" sz="6753">
                <a:solidFill>
                  <a:srgbClr val="192954"/>
                </a:solidFill>
                <a:latin typeface="Aileron Regular Bold"/>
              </a:rPr>
              <a:t>Norway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3165191" y="2017690"/>
            <a:ext cx="3654405" cy="11124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34"/>
              </a:lnSpc>
              <a:spcBef>
                <a:spcPct val="0"/>
              </a:spcBef>
            </a:pPr>
            <a:r>
              <a:rPr lang="en-US" sz="6453">
                <a:solidFill>
                  <a:srgbClr val="192954"/>
                </a:solidFill>
                <a:latin typeface="Aileron Regular Bold"/>
              </a:rPr>
              <a:t>Denmark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2338392" y="3495732"/>
            <a:ext cx="5777462" cy="22554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34"/>
              </a:lnSpc>
              <a:spcBef>
                <a:spcPct val="0"/>
              </a:spcBef>
            </a:pPr>
            <a:r>
              <a:rPr lang="en-US" sz="6453">
                <a:solidFill>
                  <a:srgbClr val="192954"/>
                </a:solidFill>
                <a:latin typeface="Aileron Regular Bold"/>
              </a:rPr>
              <a:t>Bosnia and Herzegovina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3409399" y="7956308"/>
            <a:ext cx="3165989" cy="11124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34"/>
              </a:lnSpc>
              <a:spcBef>
                <a:spcPct val="0"/>
              </a:spcBef>
            </a:pPr>
            <a:r>
              <a:rPr lang="en-US" sz="6453">
                <a:solidFill>
                  <a:srgbClr val="192954"/>
                </a:solidFill>
                <a:latin typeface="Aileron Regular Bold"/>
              </a:rPr>
              <a:t>Iceland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3409399" y="6233766"/>
            <a:ext cx="3165989" cy="11454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314"/>
              </a:lnSpc>
              <a:spcBef>
                <a:spcPct val="0"/>
              </a:spcBef>
            </a:pPr>
            <a:r>
              <a:rPr lang="en-US" sz="6653">
                <a:solidFill>
                  <a:srgbClr val="192954"/>
                </a:solidFill>
                <a:latin typeface="Aileron Regular Bold"/>
              </a:rPr>
              <a:t>Kosovo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>
  <p:cSld>
    <p:bg>
      <p:bgPr>
        <a:solidFill>
          <a:srgbClr val="F1EFE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42861" y="308610"/>
            <a:ext cx="17016439" cy="777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880"/>
              </a:lnSpc>
            </a:pPr>
            <a:r>
              <a:rPr lang="en-US" sz="5600">
                <a:solidFill>
                  <a:srgbClr val="192954"/>
                </a:solidFill>
                <a:latin typeface="Kollektif Bold"/>
              </a:rPr>
              <a:t>Fastest Growth in the Sector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2714800" y="525780"/>
            <a:ext cx="4555186" cy="11581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54"/>
              </a:lnSpc>
              <a:spcBef>
                <a:spcPct val="0"/>
              </a:spcBef>
            </a:pPr>
            <a:r>
              <a:rPr lang="en-US" sz="6753">
                <a:solidFill>
                  <a:srgbClr val="192954"/>
                </a:solidFill>
                <a:latin typeface="Aileron Regular Bold"/>
              </a:rPr>
              <a:t>Norway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3165191" y="2017690"/>
            <a:ext cx="3654405" cy="11124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34"/>
              </a:lnSpc>
              <a:spcBef>
                <a:spcPct val="0"/>
              </a:spcBef>
            </a:pPr>
            <a:r>
              <a:rPr lang="en-US" sz="6453">
                <a:solidFill>
                  <a:srgbClr val="192954"/>
                </a:solidFill>
                <a:latin typeface="Aileron Regular Bold"/>
              </a:rPr>
              <a:t>Denmark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2338392" y="3495732"/>
            <a:ext cx="5777462" cy="22554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34"/>
              </a:lnSpc>
              <a:spcBef>
                <a:spcPct val="0"/>
              </a:spcBef>
            </a:pPr>
            <a:r>
              <a:rPr lang="en-US" sz="6453">
                <a:solidFill>
                  <a:srgbClr val="192954"/>
                </a:solidFill>
                <a:latin typeface="Aileron Regular Bold"/>
              </a:rPr>
              <a:t>Bosnia and Herzegovina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3409399" y="7956308"/>
            <a:ext cx="3165989" cy="11124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34"/>
              </a:lnSpc>
              <a:spcBef>
                <a:spcPct val="0"/>
              </a:spcBef>
            </a:pPr>
            <a:r>
              <a:rPr lang="en-US" sz="6453">
                <a:solidFill>
                  <a:srgbClr val="192954"/>
                </a:solidFill>
                <a:latin typeface="Aileron Regular Bold"/>
              </a:rPr>
              <a:t>Iceland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3409399" y="6233766"/>
            <a:ext cx="3165989" cy="11454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314"/>
              </a:lnSpc>
              <a:spcBef>
                <a:spcPct val="0"/>
              </a:spcBef>
            </a:pPr>
            <a:r>
              <a:rPr lang="en-US" sz="6653">
                <a:solidFill>
                  <a:srgbClr val="192954"/>
                </a:solidFill>
                <a:latin typeface="Aileron Regular Bold"/>
              </a:rPr>
              <a:t>Kosovo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DAEpj6xb1M8</dc:identifier>
  <dcterms:modified xsi:type="dcterms:W3CDTF">2011-08-01T06:04:30Z</dcterms:modified>
  <cp:revision>1</cp:revision>
  <dc:title>DAFT-AUG2021REM: Ishmael Ho PROJECT1 : Renewable Energy European Countries</dc:title>
</cp:coreProperties>
</file>